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154"/>
      <p:bold r:id="rId155"/>
      <p:italic r:id="rId156"/>
      <p:boldItalic r:id="rId157"/>
    </p:embeddedFont>
    <p:embeddedFont>
      <p:font typeface="Comic Sans MS" panose="030F0902030302020204" pitchFamily="66" charset="0"/>
      <p:regular r:id="rId158"/>
    </p:embeddedFont>
    <p:embeddedFont>
      <p:font typeface="Roboto" pitchFamily="2" charset="0"/>
      <p:regular r:id="rId159"/>
      <p:bold r:id="rId160"/>
      <p:italic r:id="rId161"/>
      <p:boldItalic r:id="rId162"/>
    </p:embeddedFont>
    <p:embeddedFont>
      <p:font typeface="Rockwell" panose="02060603020205020403" pitchFamily="18" charset="77"/>
      <p:regular r:id="rId163"/>
      <p:bold r:id="rId164"/>
      <p:italic r:id="rId165"/>
      <p:boldItalic r:id="rId166"/>
    </p:embeddedFont>
    <p:embeddedFont>
      <p:font typeface="Trebuchet MS" panose="020B0703020202090204" pitchFamily="34" charset="0"/>
      <p:regular r:id="rId167"/>
      <p:bold r:id="rId168"/>
      <p:italic r:id="rId1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89E08D-B033-4EAC-A87C-39ADE5604DA8}">
  <a:tblStyle styleId="{6589E08D-B033-4EAC-A87C-39ADE5604DA8}" styleName="Table_0"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9E9"/>
          </a:solidFill>
        </a:fill>
      </a:tcStyle>
    </a:wholeTbl>
    <a:band1H>
      <a:tcTxStyle/>
      <a:tcStyle>
        <a:tcBdr/>
        <a:fill>
          <a:solidFill>
            <a:srgbClr val="D0D0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0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ckwell"/>
          <a:ea typeface="Rockwell"/>
          <a:cs typeface="Rockwell"/>
        </a:font>
        <a:srgbClr val="FFFFFF"/>
      </a:tcTxStyle>
      <a:tcStyle>
        <a:tcBdr/>
        <a:fill>
          <a:solidFill>
            <a:srgbClr val="5A5A59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rgbClr val="FFFFFF"/>
      </a:tcTxStyle>
      <a:tcStyle>
        <a:tcBdr/>
        <a:fill>
          <a:solidFill>
            <a:srgbClr val="5A5A59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A5A59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A5A59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/>
    <p:restoredTop sz="94674"/>
  </p:normalViewPr>
  <p:slideViewPr>
    <p:cSldViewPr snapToGrid="0">
      <p:cViewPr varScale="1">
        <p:scale>
          <a:sx n="159" d="100"/>
          <a:sy n="159" d="100"/>
        </p:scale>
        <p:origin x="184" y="1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6.fntdata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7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3.fntdata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1.fntdata"/><Relationship Id="rId169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/list-vs-tuples#usage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radar.oreilly.com/2014/10/python-tuples-immutable-but-potentially-changing.html" TargetMode="External"/><Relationship Id="rId4" Type="http://schemas.openxmlformats.org/officeDocument/2006/relationships/hyperlink" Target="https://medium.com/@geekgirldecodes/tuples-in-python-art-of-mutability-and-immutability-3bd959a5b21d" TargetMode="Externa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abfbade4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abfbade4b_0_2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famous applications such as Facebook, Uber, Grammarly also uses machine learning.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7b693aead7_0_38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7b693aead7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b693aead7_0_39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832" name="Google Shape;832;g7b693aead7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b693aead7_0_40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g7b693aead7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b693aead7_0_40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7b693aead7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b693aead7_0_41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g7b693aead7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cb91a92b2_0_6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7cb91a92b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cb91a92b2_0_7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g7cb91a92b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b693aead7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b693aead7_0_42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b693aead7_0_42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g7b693aead7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b693aead7_0_43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7b693aead7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40081398_0_5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654008139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7676ef57e3_0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7676ef57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676ef57e3_0_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912" name="Google Shape;912;g7676ef57e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7676ef57e3_0_1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7676ef57e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676ef57e3_0_2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g7676ef57e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76ef57e3_0_2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g7676ef57e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676ef57e3_0_5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7676ef57e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7676ef57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7676ef57e3_0_3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7676ef57e3_0_4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g7676ef57e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76ef57e3_0_4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g7676ef57e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7676ef57e3_0_11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7676ef57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bfbade4b_0_5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Explain each feature of Python</a:t>
            </a:r>
            <a:endParaRPr dirty="0"/>
          </a:p>
        </p:txBody>
      </p:sp>
      <p:sp>
        <p:nvSpPr>
          <p:cNvPr id="132" name="Google Shape;132;g7abfbade4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76ef57e3_0_12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981" name="Google Shape;981;g7676ef57e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7676ef57e3_0_13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g7676ef57e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7676ef57e3_0_13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g7676ef57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76ef57e3_0_14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7676ef57e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7676ef57e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7676ef57e3_0_15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676ef57e3_0_15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g7676ef57e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7676ef57e3_0_16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7676ef57e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76ef57e3_0_17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g7676ef57e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676ef57e3_0_17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g7676ef57e3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76ef57e3_0_18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g7676ef57e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3173b63ba_0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Explain each feature of Python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How adaptive quality of python is useful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Packages present in the library such as NumPy, Pandas, Matplotlib </a:t>
            </a:r>
            <a:r>
              <a:rPr lang="en-US" dirty="0" err="1">
                <a:solidFill>
                  <a:schemeClr val="dk1"/>
                </a:solidFill>
              </a:rPr>
              <a:t>etc</a:t>
            </a:r>
            <a:r>
              <a:rPr lang="en-US" dirty="0">
                <a:solidFill>
                  <a:schemeClr val="dk1"/>
                </a:solidFill>
              </a:rPr>
              <a:t> and what these packages are used for. Also mentioning some real examples such as </a:t>
            </a:r>
            <a:r>
              <a:rPr lang="en-US" dirty="0" err="1">
                <a:solidFill>
                  <a:schemeClr val="dk1"/>
                </a:solidFill>
              </a:rPr>
              <a:t>visualisations</a:t>
            </a:r>
            <a:r>
              <a:rPr lang="en-US" dirty="0">
                <a:solidFill>
                  <a:schemeClr val="dk1"/>
                </a:solidFill>
              </a:rPr>
              <a:t> done in the companies, data wrangling etc.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PyPI</a:t>
            </a:r>
            <a:r>
              <a:rPr lang="en-US" dirty="0">
                <a:solidFill>
                  <a:schemeClr val="dk1"/>
                </a:solidFill>
              </a:rPr>
              <a:t> packages: </a:t>
            </a:r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230,858 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1" name="Google Shape;141;g83173b63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7676ef57e3_0_19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g7676ef57e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676ef57e3_0_19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7676ef57e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676ef57e3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676ef57e3_0_20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676ef57e3_0_21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7676ef57e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676ef57e3_0_21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g7676ef57e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7676ef57e3_0_22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g7676ef57e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7676ef57e3_0_23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g7676ef57e3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7676ef57e3_0_23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7676ef57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7676ef57e3_0_24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g7676ef57e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676ef57e3_0_25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g7676ef57e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676ef57e3_0_27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g7676ef57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7676ef57e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7676ef57e3_0_25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7676ef57e3_0_26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g7676ef57e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76ef57e3_0_26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g7676ef57e3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7676ef57e3_0_28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7676ef57e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76ef57e3_0_29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1172" name="Google Shape;1172;g7676ef57e3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7676ef57e3_0_30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g7676ef57e3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7676ef57e3_0_30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g7676ef57e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cb91a92b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cb91a92b2_0_9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7cb91a92b2_0_8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g7cb91a92b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7676ef57e3_0_33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g7676ef57e3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7676ef57e3_0_33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7676ef57e3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f5c751c4e_0_1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6f5c751c4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540081398_0_4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654008139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b693aead7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7b693aead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b693aead7_0_1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204" name="Google Shape;204;g7b693aead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b693aead7_0_2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b693aead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b693aead7_0_2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7b693aead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4dd98ba4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54dd98ba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540081398_0_16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54008139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f5c751c4e_0_3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6f5c751c4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693aead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693aead7_0_9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b693aead7_0_3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7b693aead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b693aead7_0_4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b693aead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b693aead7_0_4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7b693aead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slide is for instructor reference.</a:t>
            </a:r>
            <a:endParaRPr/>
          </a:p>
        </p:txBody>
      </p:sp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b693aead7_0_5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281" name="Google Shape;281;g7b693aead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b693aead7_0_6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7b693aead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f5c751c4e_0_4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6f5c751c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b693aead7_0_6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7b693aead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cd3e9d6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cd3e9d639_0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b693aead7_0_7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7b693aead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c8e304a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c8e304a78_1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b693aead7_0_10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7b693aead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b693aead7_0_10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7b693aead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76ef57e3_0_34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7676ef57e3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676ef57e3_0_35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357" name="Google Shape;357;g7676ef57e3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676ef57e3_0_36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676ef57e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676ef57e3_0_39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676ef57e3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676ef57e3_0_36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7676ef57e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676ef57e3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676ef57e3_0_37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676ef57e3_0_38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7676ef57e3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676ef57e3_0_38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7676ef57e3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676ef57e3_0_40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7676ef57e3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676ef57e3_0_41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420" name="Google Shape;420;g7676ef57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76ef57e3_0_41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7676ef57e3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abfbade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abfbade4b_0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Explain what is Chatbot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[Chatbot is a software/program for making conversations by either medium (audio or text). Famous chatbot is Amazon’s Alexa]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676ef57e3_0_42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7676ef57e3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676ef57e3_0_43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7676ef57e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676ef57e3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676ef57e3_0_43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676ef57e3_0_44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7676ef57e3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676ef57e3_0_44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7676ef57e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b693aead7_0_11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7b693aead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b693aead7_0_12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482" name="Google Shape;482;g7b693aead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b693aead7_0_13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7b693aead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b693aead7_0_13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7b693aead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cb91a92b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cb91a92b2_0_1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bfbade4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bfbade4b_0_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Explain what is Recommendation System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[Whenever you shop in Amazon or Flipkart or watch a movie in Netflix or Prime, the app recommends you a similar type of option or the most liked option in the same category. This is done by recommendation system.]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b693aead7_0_15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7b693aead7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b693aead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b693aead7_0_16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b693aead7_0_16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7b693aead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b693aead7_0_17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7b693aead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676ef57e3_0_45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7676ef57e3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76ef57e3_0_46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551" name="Google Shape;551;g7676ef57e3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676ef57e3_0_47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7676ef57e3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676ef57e3_0_47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7676ef57e3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676ef57e3_0_48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7676ef57e3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676ef57e3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676ef57e3_0_49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abfbade4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abfbade4b_0_1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Loan approval by bank is also done using machine learning</a:t>
            </a:r>
            <a:endParaRPr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676ef57e3_0_49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676ef57e3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676ef57e3_0_50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7676ef57e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b693aead7_0_17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7b693aead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b693aead7_0_18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614" name="Google Shape;614;g7b693aead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b693aead7_0_19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7b693aead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b693aead7_0_20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7b693aead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b693aead7_0_20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should we use tuples?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https://www.programiz.com/python-programming/list-vs-tuples#usage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and why do we need immutability?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https://medium.com/@geekgirldecodes/tuples-in-python-art-of-mutability-and-immutability-3bd959a5b21d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http://radar.oreilly.com/2014/10/python-tuples-immutable-but-potentially-changing.html</a:t>
            </a:r>
            <a:endParaRPr/>
          </a:p>
        </p:txBody>
      </p:sp>
      <p:sp>
        <p:nvSpPr>
          <p:cNvPr id="637" name="Google Shape;637;g7b693aead7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b693aead7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b693aead7_0_36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b693aead7_0_36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7b693aead7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b693aead7_0_37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7b693aead7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abfbade4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abfbade4b_0_1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payments using internet via apps such as Google Pay, PhonePe etc. is also done with the help of concepts of Machine Learning.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b693aead7_0_26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7b693aead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b693aead7_0_27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675" name="Google Shape;675;g7b693aead7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b693aead7_0_28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7b693aead7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b693aead7_0_28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7b693aead7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b693aead7_0_30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7b693aead7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cb91a92b2_0_3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7cb91a92b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cb91a92b2_0_4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7cb91a92b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693aead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693aead7_0_21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b693aead7_0_21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7b693aead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b693aead7_0_22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7b693aead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abfbade4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abfbade4b_0_2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b693aead7_0_31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7b693aead7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b693aead7_0_32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is for instructor reference.</a:t>
            </a:r>
            <a:endParaRPr/>
          </a:p>
        </p:txBody>
      </p:sp>
      <p:sp>
        <p:nvSpPr>
          <p:cNvPr id="754" name="Google Shape;754;g7b693aead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b693aead7_0_32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g7b693aead7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b693aead7_0_33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7b693aead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b693aead7_0_34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7b693aead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cb91a92b2_0_5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g7cb91a92b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7cb91a92b2_0_5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g7cb91a92b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b693aead7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b693aead7_0_34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b693aead7_0_35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7b693aead7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b693aead7_0_35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g7b693aead7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28060" y="2614667"/>
            <a:ext cx="788787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8060" y="2614667"/>
            <a:ext cx="788787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060" y="2614667"/>
            <a:ext cx="788787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7929733" y="209483"/>
            <a:ext cx="814043" cy="2172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28060" y="2614667"/>
            <a:ext cx="788787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ythonforbeginners.com/learn-python/what-is-python/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python.org/3/tutorial/error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oftwaretestinghelp.com/python-ide-code-editors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upyter-notebook-beginner-guide.readthedocs.io/en/latest/what_is_jupyter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663921" y="571886"/>
            <a:ext cx="2057395" cy="5489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28060" y="2614667"/>
            <a:ext cx="62358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For ML</a:t>
            </a: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582359" y="0"/>
            <a:ext cx="1356522" cy="15774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75" y="107475"/>
            <a:ext cx="3845539" cy="22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27125" y="2295525"/>
            <a:ext cx="21432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ShutterStock: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375341206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50" y="2707850"/>
            <a:ext cx="3113625" cy="227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3383375" y="4723025"/>
            <a:ext cx="21432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ShutterStock: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699168370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0214" y="1206050"/>
            <a:ext cx="3453416" cy="21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5603100" y="3569150"/>
            <a:ext cx="2483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ShutterStock: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1265985457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6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106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6" name="Google Shape;826;p106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106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8" name="Google Shape;828;p106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11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Control Structure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829" name="Google Shape;829;p106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0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107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836" name="Google Shape;836;p107"/>
          <p:cNvSpPr txBox="1"/>
          <p:nvPr/>
        </p:nvSpPr>
        <p:spPr>
          <a:xfrm>
            <a:off x="596575" y="361525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837" name="Google Shape;837;p107"/>
          <p:cNvGraphicFramePr/>
          <p:nvPr/>
        </p:nvGraphicFramePr>
        <p:xfrm>
          <a:off x="596563" y="14628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Spot Test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If-else and Switch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104-106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108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108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Google Shape;844;p108"/>
          <p:cNvSpPr txBox="1"/>
          <p:nvPr/>
        </p:nvSpPr>
        <p:spPr>
          <a:xfrm>
            <a:off x="652050" y="1599100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Data Structure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If-Else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109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Google Shape;851;p109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Spot Test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52" name="Google Shape;852;p109"/>
          <p:cNvSpPr txBox="1"/>
          <p:nvPr/>
        </p:nvSpPr>
        <p:spPr>
          <a:xfrm>
            <a:off x="218400" y="104790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on Sets.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Sets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0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110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110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Control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60" name="Google Shape;860;p110"/>
          <p:cNvSpPr txBox="1"/>
          <p:nvPr/>
        </p:nvSpPr>
        <p:spPr>
          <a:xfrm>
            <a:off x="218400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If- Else 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			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861" name="Google Shape;861;p110"/>
          <p:cNvSpPr txBox="1"/>
          <p:nvPr/>
        </p:nvSpPr>
        <p:spPr>
          <a:xfrm>
            <a:off x="5742875" y="1412650"/>
            <a:ext cx="3000000" cy="3000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&lt;condition 1&gt;: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	do something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elif &lt;condition 2&gt;: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	do something else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else: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	do something else</a:t>
            </a:r>
            <a:endParaRPr/>
          </a:p>
        </p:txBody>
      </p:sp>
      <p:sp>
        <p:nvSpPr>
          <p:cNvPr id="862" name="Google Shape;862;p110"/>
          <p:cNvSpPr txBox="1"/>
          <p:nvPr/>
        </p:nvSpPr>
        <p:spPr>
          <a:xfrm>
            <a:off x="1141200" y="1731725"/>
            <a:ext cx="2199300" cy="997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if &lt;condition 1&gt;: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do something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10"/>
          <p:cNvSpPr txBox="1"/>
          <p:nvPr/>
        </p:nvSpPr>
        <p:spPr>
          <a:xfrm>
            <a:off x="911700" y="3173100"/>
            <a:ext cx="2517300" cy="1398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if &lt;condition 1&gt;: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do something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else: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do something else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1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9" name="Google Shape;869;p111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111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Control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71" name="Google Shape;871;p111"/>
          <p:cNvSpPr txBox="1"/>
          <p:nvPr/>
        </p:nvSpPr>
        <p:spPr>
          <a:xfrm>
            <a:off x="218400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Switch Statement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				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                         &lt;Name of object for example: switcher&gt; = {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					&lt;Case name&gt; : &lt;Statement&gt;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/>
              <a:t>					…. }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2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112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112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Control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79" name="Google Shape;879;p112"/>
          <p:cNvSpPr txBox="1"/>
          <p:nvPr/>
        </p:nvSpPr>
        <p:spPr>
          <a:xfrm>
            <a:off x="218400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go through the If-Else and Switch statement coding in Python.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Note:</a:t>
            </a:r>
            <a:r>
              <a:rPr lang="en-US" sz="1800">
                <a:solidFill>
                  <a:schemeClr val="dk1"/>
                </a:solidFill>
              </a:rPr>
              <a:t> 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Control Structure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If-Else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3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Control Structure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If-Else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114"/>
          <p:cNvSpPr txBox="1"/>
          <p:nvPr/>
        </p:nvSpPr>
        <p:spPr>
          <a:xfrm>
            <a:off x="593625" y="181297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Revisiting the Data Structures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Syntax of If-Else 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Syntax Switch Statement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Hands-on of both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91" name="Google Shape;891;p114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5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7" name="Google Shape;897;p115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Control Structure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If-Else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8" name="Google Shape;898;p115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9" name="Google Shape;899;p115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17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17"/>
          <p:cNvSpPr txBox="1"/>
          <p:nvPr/>
        </p:nvSpPr>
        <p:spPr>
          <a:xfrm>
            <a:off x="380450" y="1264225"/>
            <a:ext cx="85059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These are all new age and technology examples which use concepts of Artificial Intelligence, Machine learning, Deep Learning etc. 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The most common programming language used for coding these concepts is Python.  </a:t>
            </a:r>
            <a:endParaRPr sz="2000"/>
          </a:p>
        </p:txBody>
      </p:sp>
      <p:sp>
        <p:nvSpPr>
          <p:cNvPr id="128" name="Google Shape;128;p17"/>
          <p:cNvSpPr txBox="1"/>
          <p:nvPr/>
        </p:nvSpPr>
        <p:spPr>
          <a:xfrm>
            <a:off x="1747550" y="19458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260275" y="77025"/>
            <a:ext cx="42264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16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5" name="Google Shape;905;p116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6" name="Google Shape;906;p116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7" name="Google Shape;907;p116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8" name="Google Shape;908;p116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12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</a:t>
            </a:r>
            <a:r>
              <a:rPr lang="en-US" sz="1800" b="1">
                <a:solidFill>
                  <a:schemeClr val="lt1"/>
                </a:solidFill>
              </a:rPr>
              <a:t>Control Structure</a:t>
            </a:r>
            <a:endParaRPr sz="1800" b="1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09" name="Google Shape;909;p116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5" name="Google Shape;915;p117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916" name="Google Shape;916;p117"/>
          <p:cNvSpPr txBox="1"/>
          <p:nvPr/>
        </p:nvSpPr>
        <p:spPr>
          <a:xfrm>
            <a:off x="596575" y="361525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917" name="Google Shape;917;p117"/>
          <p:cNvGraphicFramePr/>
          <p:nvPr/>
        </p:nvGraphicFramePr>
        <p:xfrm>
          <a:off x="596563" y="14628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112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Spot Test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113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For Loop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114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While Loop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115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116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117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3" name="Google Shape;923;p118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4" name="Google Shape;924;p118"/>
          <p:cNvSpPr txBox="1"/>
          <p:nvPr/>
        </p:nvSpPr>
        <p:spPr>
          <a:xfrm>
            <a:off x="652050" y="1599100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If-Else and Switch Statement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For loop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While Loop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0" name="Google Shape;930;p119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1" name="Google Shape;931;p119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Spot Test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32" name="Google Shape;932;p119"/>
          <p:cNvSpPr txBox="1"/>
          <p:nvPr/>
        </p:nvSpPr>
        <p:spPr>
          <a:xfrm>
            <a:off x="218400" y="78580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on If-Else.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Control Structure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If-Else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0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8" name="Google Shape;938;p120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Google Shape;939;p120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Control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40" name="Google Shape;940;p120"/>
          <p:cNvSpPr txBox="1"/>
          <p:nvPr/>
        </p:nvSpPr>
        <p:spPr>
          <a:xfrm>
            <a:off x="218400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For Loop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			for &lt;variable name&gt; in &lt;specify the range&gt; 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				&lt;Statements&gt;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Note:</a:t>
            </a:r>
            <a:r>
              <a:rPr lang="en-US" sz="1800">
                <a:solidFill>
                  <a:schemeClr val="dk1"/>
                </a:solidFill>
              </a:rPr>
              <a:t> 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Class 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Control Structure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Loops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21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6" name="Google Shape;946;p121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7" name="Google Shape;947;p121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Control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48" name="Google Shape;948;p121"/>
          <p:cNvSpPr txBox="1"/>
          <p:nvPr/>
        </p:nvSpPr>
        <p:spPr>
          <a:xfrm>
            <a:off x="218400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While Loop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				while &lt;variable name&gt; &lt;Condition&gt; 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						&lt;Statements&gt;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Note:</a:t>
            </a:r>
            <a:r>
              <a:rPr lang="en-US" sz="1800">
                <a:solidFill>
                  <a:schemeClr val="dk1"/>
                </a:solidFill>
              </a:rPr>
              <a:t> Please refer to the Jupyter IPython Notebook used for “FOR” loop.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22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Control Structure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Loops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9" name="Google Shape;959;p123"/>
          <p:cNvSpPr txBox="1"/>
          <p:nvPr/>
        </p:nvSpPr>
        <p:spPr>
          <a:xfrm>
            <a:off x="539300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Revisiting the concept of If- else and switch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For Loop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While Loop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60" name="Google Shape;960;p123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24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6" name="Google Shape;966;p124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Control Structure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Loops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7" name="Google Shape;967;p124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8" name="Google Shape;968;p124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5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4" name="Google Shape;974;p125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5" name="Google Shape;975;p125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6" name="Google Shape;976;p125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7" name="Google Shape;977;p125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13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</a:t>
            </a:r>
            <a:r>
              <a:rPr lang="en-US" sz="1800" b="1">
                <a:solidFill>
                  <a:schemeClr val="lt1"/>
                </a:solidFill>
              </a:rPr>
              <a:t>Control Structure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78" name="Google Shape;978;p125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18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3585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Why Python?</a:t>
            </a:r>
            <a:endParaRPr sz="2400"/>
          </a:p>
        </p:txBody>
      </p:sp>
      <p:sp>
        <p:nvSpPr>
          <p:cNvPr id="137" name="Google Shape;137;p18"/>
          <p:cNvSpPr txBox="1"/>
          <p:nvPr/>
        </p:nvSpPr>
        <p:spPr>
          <a:xfrm>
            <a:off x="223100" y="892375"/>
            <a:ext cx="85059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Code readability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Compatibility with different platform.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Interpreter system based code execution</a:t>
            </a: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853" y="2653528"/>
            <a:ext cx="6720574" cy="19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4" name="Google Shape;984;p126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985" name="Google Shape;985;p126"/>
          <p:cNvSpPr txBox="1"/>
          <p:nvPr/>
        </p:nvSpPr>
        <p:spPr>
          <a:xfrm>
            <a:off x="596575" y="361525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986" name="Google Shape;986;p126"/>
          <p:cNvGraphicFramePr/>
          <p:nvPr/>
        </p:nvGraphicFramePr>
        <p:xfrm>
          <a:off x="596563" y="14628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Revision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User-Input and Comprehension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2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2" name="Google Shape;992;p127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3" name="Google Shape;993;p127"/>
          <p:cNvSpPr txBox="1"/>
          <p:nvPr/>
        </p:nvSpPr>
        <p:spPr>
          <a:xfrm>
            <a:off x="912325" y="1639375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For and while loop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User-Input and Comprehension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8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9" name="Google Shape;999;p128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0" name="Google Shape;1000;p128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Revision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01" name="Google Shape;1001;p128"/>
          <p:cNvSpPr txBox="1"/>
          <p:nvPr/>
        </p:nvSpPr>
        <p:spPr>
          <a:xfrm>
            <a:off x="218400" y="78580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to for revision.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Control Structure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Loops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7" name="Google Shape;1007;p129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8" name="Google Shape;1008;p129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Control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09" name="Google Shape;1009;p129"/>
          <p:cNvSpPr txBox="1"/>
          <p:nvPr/>
        </p:nvSpPr>
        <p:spPr>
          <a:xfrm>
            <a:off x="218400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User- Input and Comprehension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Python comprehensions are syntactic constructs that enable sequences to be built from other sequences in a clear and concise manner.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Note:</a:t>
            </a:r>
            <a:r>
              <a:rPr lang="en-US" sz="1800">
                <a:solidFill>
                  <a:schemeClr val="dk1"/>
                </a:solidFill>
              </a:rPr>
              <a:t> 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Control Structure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Comprehension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30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Control Structure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Comprehension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31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0" name="Google Shape;1020;p131"/>
          <p:cNvSpPr txBox="1"/>
          <p:nvPr/>
        </p:nvSpPr>
        <p:spPr>
          <a:xfrm>
            <a:off x="539300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Revisiting the concept of Nesting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Comprehension and how to take User-Input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21" name="Google Shape;1021;p131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32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7" name="Google Shape;1027;p132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Control Structure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Comprehension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8" name="Google Shape;1028;p132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9" name="Google Shape;1029;p132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33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5" name="Google Shape;1035;p133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6" name="Google Shape;1036;p133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7" name="Google Shape;1037;p133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8" name="Google Shape;1038;p133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14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</a:t>
            </a:r>
            <a:r>
              <a:rPr lang="en-US" sz="1800" b="1">
                <a:solidFill>
                  <a:schemeClr val="lt1"/>
                </a:solidFill>
              </a:rPr>
              <a:t>Functions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039" name="Google Shape;1039;p133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3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5" name="Google Shape;1045;p134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046" name="Google Shape;1046;p134"/>
          <p:cNvSpPr txBox="1"/>
          <p:nvPr/>
        </p:nvSpPr>
        <p:spPr>
          <a:xfrm>
            <a:off x="596575" y="361525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1047" name="Google Shape;1047;p134"/>
          <p:cNvGraphicFramePr/>
          <p:nvPr/>
        </p:nvGraphicFramePr>
        <p:xfrm>
          <a:off x="596563" y="14628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129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Spot Test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130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131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132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133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35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3" name="Google Shape;1053;p135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4" name="Google Shape;1054;p135"/>
          <p:cNvSpPr txBox="1"/>
          <p:nvPr/>
        </p:nvSpPr>
        <p:spPr>
          <a:xfrm>
            <a:off x="1167475" y="1572250"/>
            <a:ext cx="65277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User-Input and Comprehension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Functions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19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3585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Why Python?</a:t>
            </a:r>
            <a:endParaRPr sz="2400"/>
          </a:p>
        </p:txBody>
      </p:sp>
      <p:sp>
        <p:nvSpPr>
          <p:cNvPr id="146" name="Google Shape;146;p19"/>
          <p:cNvSpPr txBox="1"/>
          <p:nvPr/>
        </p:nvSpPr>
        <p:spPr>
          <a:xfrm>
            <a:off x="223100" y="892375"/>
            <a:ext cx="85059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Robust Standard Library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Adaptive development 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Object Oriented programming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75" y="2355600"/>
            <a:ext cx="3705675" cy="270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4269900" y="4253550"/>
            <a:ext cx="12858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 ID: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</a:rPr>
              <a:t>558334435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548" y="665163"/>
            <a:ext cx="3293449" cy="383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548" y="665163"/>
            <a:ext cx="3293449" cy="3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6748800" y="4503150"/>
            <a:ext cx="23952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 ID: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</a:rPr>
              <a:t>513379417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36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0" name="Google Shape;1060;p136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1" name="Google Shape;1061;p136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Spot Test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62" name="Google Shape;1062;p136"/>
          <p:cNvSpPr txBox="1"/>
          <p:nvPr/>
        </p:nvSpPr>
        <p:spPr>
          <a:xfrm>
            <a:off x="218400" y="78580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for revision.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Control Structure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Comprehension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37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8" name="Google Shape;1068;p137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9" name="Google Shape;1069;p137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Functions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70" name="Google Shape;1070;p137"/>
          <p:cNvSpPr txBox="1"/>
          <p:nvPr/>
        </p:nvSpPr>
        <p:spPr>
          <a:xfrm>
            <a:off x="130800" y="729175"/>
            <a:ext cx="91440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Functions, as the name suggests, perform a task or function.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They are blocks of code that can be reused at various parts of the code as well as various files.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When you import any package and call any of its methods, you make use of the functions defined in it.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Function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Function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8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Function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Function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3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1" name="Google Shape;1081;p139"/>
          <p:cNvSpPr txBox="1"/>
          <p:nvPr/>
        </p:nvSpPr>
        <p:spPr>
          <a:xfrm>
            <a:off x="539300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Revisiting the concept of Comprehension and how to take User-Input 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Functions (lambda, map, reduce and filter)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82" name="Google Shape;1082;p139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40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8" name="Google Shape;1088;p140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Function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Function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9" name="Google Shape;1089;p140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0" name="Google Shape;1090;p140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41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6" name="Google Shape;1096;p141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7" name="Google Shape;1097;p141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8" name="Google Shape;1098;p141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9" name="Google Shape;1099;p141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15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</a:t>
            </a:r>
            <a:r>
              <a:rPr lang="en-US" sz="1800" b="1">
                <a:solidFill>
                  <a:schemeClr val="lt1"/>
                </a:solidFill>
              </a:rPr>
              <a:t>Functions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100" name="Google Shape;1100;p141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42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6" name="Google Shape;1106;p142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107" name="Google Shape;1107;p142"/>
          <p:cNvSpPr txBox="1"/>
          <p:nvPr/>
        </p:nvSpPr>
        <p:spPr>
          <a:xfrm>
            <a:off x="596575" y="361525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1108" name="Google Shape;1108;p142"/>
          <p:cNvGraphicFramePr/>
          <p:nvPr/>
        </p:nvGraphicFramePr>
        <p:xfrm>
          <a:off x="596563" y="14628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137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Spot Test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138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User-Defined Functions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139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Classes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140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141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142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4" name="Google Shape;1114;p143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5" name="Google Shape;1115;p143"/>
          <p:cNvSpPr txBox="1"/>
          <p:nvPr/>
        </p:nvSpPr>
        <p:spPr>
          <a:xfrm>
            <a:off x="1167475" y="1572250"/>
            <a:ext cx="65277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Functions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User-Defined Functions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Classes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44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1" name="Google Shape;1121;p144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2" name="Google Shape;1122;p144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Spot Test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23" name="Google Shape;1123;p144"/>
          <p:cNvSpPr txBox="1"/>
          <p:nvPr/>
        </p:nvSpPr>
        <p:spPr>
          <a:xfrm>
            <a:off x="218400" y="78580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for revision.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Function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Function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45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9" name="Google Shape;1129;p145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0" name="Google Shape;1130;p145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User-Defined Function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31" name="Google Shape;1131;p145"/>
          <p:cNvSpPr txBox="1"/>
          <p:nvPr/>
        </p:nvSpPr>
        <p:spPr>
          <a:xfrm>
            <a:off x="72650" y="729175"/>
            <a:ext cx="89469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For defining a function in Python, we write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				def &lt;Function Name&gt; (&lt;arguments if any otherwise empty&gt;):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					&lt;Statements&gt;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 Introduction to Python-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Function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User-Defined Function 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20"/>
          <p:cNvSpPr/>
          <p:nvPr/>
        </p:nvSpPr>
        <p:spPr>
          <a:xfrm>
            <a:off x="7929284" y="210064"/>
            <a:ext cx="813623" cy="2172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389701" y="92375"/>
            <a:ext cx="9666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Python</a:t>
            </a:r>
            <a:endParaRPr sz="2400"/>
          </a:p>
        </p:txBody>
      </p:sp>
      <p:sp>
        <p:nvSpPr>
          <p:cNvPr id="159" name="Google Shape;159;p20"/>
          <p:cNvSpPr txBox="1"/>
          <p:nvPr/>
        </p:nvSpPr>
        <p:spPr>
          <a:xfrm>
            <a:off x="458550" y="1152650"/>
            <a:ext cx="8911200" cy="4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 dirty="0"/>
              <a:t>Easy to learn, read and translate in comparison to other languages.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 dirty="0"/>
              <a:t>General-purpose and high-level programming language.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 dirty="0"/>
              <a:t>Allows you to focus on core functionality of the application by taking care of common programming tasks. </a:t>
            </a: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Note: To dig deeper on what is Python, please refer to the below link:</a:t>
            </a: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hlinkClick r:id="rId4"/>
              </a:rPr>
              <a:t>https://www.pythonforbeginners.com/learn-python/what-is-python/</a:t>
            </a:r>
            <a:endParaRPr sz="180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46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7" name="Google Shape;1137;p146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8" name="Google Shape;1138;p146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Classes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39" name="Google Shape;1139;p146"/>
          <p:cNvSpPr txBox="1"/>
          <p:nvPr/>
        </p:nvSpPr>
        <p:spPr>
          <a:xfrm>
            <a:off x="218400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A class is a blueprint of an application, where you implement methods (to perform certain actions/functionalities) and declare variables (that describe the properties of the application).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What are objects?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Class is a blueprint and objects are the blocks built upon this blueprint with certain state and behaviour.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Note:</a:t>
            </a:r>
            <a:r>
              <a:rPr lang="en-US" sz="1800">
                <a:solidFill>
                  <a:schemeClr val="dk1"/>
                </a:solidFill>
              </a:rPr>
              <a:t> Please refer to the Jupyter IPython Notebook of User-defined function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7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Python-Class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Function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User-Defined Function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4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0" name="Google Shape;1150;p148"/>
          <p:cNvSpPr txBox="1"/>
          <p:nvPr/>
        </p:nvSpPr>
        <p:spPr>
          <a:xfrm>
            <a:off x="539300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Revisiting the concept of Function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Concept of User-Defined Functions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Concept of Classes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51" name="Google Shape;1151;p148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49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7" name="Google Shape;1157;p149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Function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User-Defined Function 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 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8" name="Google Shape;1158;p149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9" name="Google Shape;1159;p149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0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5" name="Google Shape;1165;p150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150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7" name="Google Shape;1167;p150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8" name="Google Shape;1168;p150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16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Errors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169" name="Google Shape;1169;p150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51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5" name="Google Shape;1175;p151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176" name="Google Shape;1176;p151"/>
          <p:cNvSpPr txBox="1"/>
          <p:nvPr/>
        </p:nvSpPr>
        <p:spPr>
          <a:xfrm>
            <a:off x="596575" y="361525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1177" name="Google Shape;1177;p151"/>
          <p:cNvGraphicFramePr/>
          <p:nvPr/>
        </p:nvGraphicFramePr>
        <p:xfrm>
          <a:off x="596563" y="14628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146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Revision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147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Errors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148-149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52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3" name="Google Shape;1183;p152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4" name="Google Shape;1184;p152"/>
          <p:cNvSpPr txBox="1"/>
          <p:nvPr/>
        </p:nvSpPr>
        <p:spPr>
          <a:xfrm>
            <a:off x="1167475" y="1572250"/>
            <a:ext cx="65277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</a:t>
            </a:r>
            <a:r>
              <a:rPr lang="en-US" sz="1800">
                <a:solidFill>
                  <a:schemeClr val="lt1"/>
                </a:solidFill>
              </a:rPr>
              <a:t>User-Defined Functions and Classes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Errors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3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0" name="Google Shape;1190;p153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1" name="Google Shape;1191;p153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Revision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92" name="Google Shape;1192;p153"/>
          <p:cNvSpPr txBox="1"/>
          <p:nvPr/>
        </p:nvSpPr>
        <p:spPr>
          <a:xfrm>
            <a:off x="218400" y="78580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for revision.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Function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User-Defined Function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175" y="0"/>
            <a:ext cx="5244851" cy="38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54"/>
          <p:cNvSpPr txBox="1"/>
          <p:nvPr/>
        </p:nvSpPr>
        <p:spPr>
          <a:xfrm>
            <a:off x="6719350" y="1305175"/>
            <a:ext cx="21372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 ID: 1302310741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54"/>
          <p:cNvSpPr txBox="1"/>
          <p:nvPr/>
        </p:nvSpPr>
        <p:spPr>
          <a:xfrm>
            <a:off x="851425" y="4038300"/>
            <a:ext cx="8729400" cy="10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What comes to your mind when you see this symbol ? </a:t>
            </a:r>
            <a:endParaRPr sz="24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55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5" name="Google Shape;1205;p155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6" name="Google Shape;1206;p155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Error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07" name="Google Shape;1207;p155"/>
          <p:cNvSpPr txBox="1"/>
          <p:nvPr/>
        </p:nvSpPr>
        <p:spPr>
          <a:xfrm>
            <a:off x="218400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Let’s see what error messages one can get in Python.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URLs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Note:</a:t>
            </a:r>
            <a:r>
              <a:rPr lang="en-US" sz="1800">
                <a:solidFill>
                  <a:schemeClr val="dk1"/>
                </a:solidFill>
              </a:rPr>
              <a:t> Please refer to the documentation for errors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https://docs.python.org/3/tutorial/errors.html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21"/>
          <p:cNvSpPr/>
          <p:nvPr/>
        </p:nvSpPr>
        <p:spPr>
          <a:xfrm>
            <a:off x="7929284" y="210064"/>
            <a:ext cx="813623" cy="2172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5675" y="110575"/>
            <a:ext cx="669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Different IDEs and Code Editors for Python</a:t>
            </a:r>
            <a:endParaRPr sz="2400"/>
          </a:p>
        </p:txBody>
      </p:sp>
      <p:sp>
        <p:nvSpPr>
          <p:cNvPr id="167" name="Google Shape;167;p21"/>
          <p:cNvSpPr txBox="1"/>
          <p:nvPr/>
        </p:nvSpPr>
        <p:spPr>
          <a:xfrm>
            <a:off x="531975" y="853250"/>
            <a:ext cx="8787300" cy="4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PyCharm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 err="1"/>
              <a:t>Jupyter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Spyder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 err="1"/>
              <a:t>PyDev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Idle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Wing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Eric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Rodeo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 err="1"/>
              <a:t>Thonny</a:t>
            </a:r>
            <a:endParaRPr sz="1800" dirty="0"/>
          </a:p>
        </p:txBody>
      </p:sp>
      <p:sp>
        <p:nvSpPr>
          <p:cNvPr id="168" name="Google Shape;168;p21"/>
          <p:cNvSpPr txBox="1"/>
          <p:nvPr/>
        </p:nvSpPr>
        <p:spPr>
          <a:xfrm>
            <a:off x="3926375" y="1778075"/>
            <a:ext cx="47718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Additional Resource</a:t>
            </a:r>
            <a:r>
              <a:rPr lang="en-US" sz="1800"/>
              <a:t>: To get in-depth knowledge of all the IDEs, please refer the below link.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https://www.softwaretestinghelp.com/python-ide-code-editors/</a:t>
            </a:r>
            <a:endParaRPr sz="18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5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3" name="Google Shape;1213;p156"/>
          <p:cNvSpPr txBox="1"/>
          <p:nvPr/>
        </p:nvSpPr>
        <p:spPr>
          <a:xfrm>
            <a:off x="539300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Revisiting the concept of User-Defined and Classes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Errors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14" name="Google Shape;1214;p156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57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0" name="Google Shape;1220;p157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1" name="Google Shape;1221;p157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2" name="Google Shape;1222;p157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22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315675" y="110575"/>
            <a:ext cx="39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Why Anaconda?</a:t>
            </a:r>
            <a:endParaRPr sz="2400"/>
          </a:p>
        </p:txBody>
      </p:sp>
      <p:sp>
        <p:nvSpPr>
          <p:cNvPr id="176" name="Google Shape;176;p22"/>
          <p:cNvSpPr txBox="1"/>
          <p:nvPr/>
        </p:nvSpPr>
        <p:spPr>
          <a:xfrm>
            <a:off x="142800" y="636900"/>
            <a:ext cx="9001200" cy="53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Anaconda is an open-source distribution that simplifies package management and deployment. Package versions are managed by the package management system '</a:t>
            </a:r>
            <a:r>
              <a:rPr lang="en-US" sz="1800" dirty="0" err="1"/>
              <a:t>Conda</a:t>
            </a:r>
            <a:r>
              <a:rPr lang="en-US" sz="1800" dirty="0"/>
              <a:t>'.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We strongly recommend using Anaconda to install Python as well as the packages, since it comes preloaded with most of the packages you’ll need.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/>
              <a:t>Advantages of using Anaconda</a:t>
            </a:r>
            <a:endParaRPr sz="18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Easy to manage and get started with most requirements for ML/AI problems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Anaconda comes with many libraries such as NumPy, OpenCV, SciPy, </a:t>
            </a:r>
            <a:r>
              <a:rPr lang="en-US" sz="1800" dirty="0" err="1"/>
              <a:t>PyQt</a:t>
            </a:r>
            <a:r>
              <a:rPr lang="en-US" sz="1800" dirty="0"/>
              <a:t>, the Spyder IDE, etc.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23"/>
          <p:cNvSpPr txBox="1"/>
          <p:nvPr/>
        </p:nvSpPr>
        <p:spPr>
          <a:xfrm>
            <a:off x="353375" y="1642350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The programming language widely used in Data science is Python.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Python is a general-purpose and high-level programming language which allows you to focus on core functionality of the application by taking care of common programming tasks. 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Different IDEs and Code Editors for Python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Why we will be using Anaconda.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926625" y="743100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663921" y="571886"/>
            <a:ext cx="2057395" cy="5489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539253" y="193485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24"/>
          <p:cNvSpPr/>
          <p:nvPr/>
        </p:nvSpPr>
        <p:spPr>
          <a:xfrm>
            <a:off x="7582359" y="0"/>
            <a:ext cx="1356522" cy="15774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24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25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25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25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2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Getting Started- Installation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628648" y="546098"/>
            <a:ext cx="3259768" cy="40339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8"/>
          <p:cNvSpPr txBox="1"/>
          <p:nvPr/>
        </p:nvSpPr>
        <p:spPr>
          <a:xfrm>
            <a:off x="1057272" y="1288764"/>
            <a:ext cx="170053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8"/>
          <p:cNvSpPr/>
          <p:nvPr/>
        </p:nvSpPr>
        <p:spPr>
          <a:xfrm>
            <a:off x="635171" y="0"/>
            <a:ext cx="3259768" cy="40417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8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1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 -  Getting Started with Python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7929284" y="210064"/>
            <a:ext cx="813623" cy="2172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26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564625" y="221000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209" name="Google Shape;209;p26"/>
          <p:cNvGraphicFramePr/>
          <p:nvPr/>
        </p:nvGraphicFramePr>
        <p:xfrm>
          <a:off x="564625" y="1167725"/>
          <a:ext cx="7950875" cy="34748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Revision of Anaconda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Installing Anaconda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Rockwel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Jupyter Notebook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Rockwel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How to use Jupyter Notebook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27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27"/>
          <p:cNvSpPr txBox="1"/>
          <p:nvPr/>
        </p:nvSpPr>
        <p:spPr>
          <a:xfrm>
            <a:off x="652050" y="1599100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What and Why Anaconda?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Installing Anaconda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Getting Started with Jupyter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28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315675" y="110575"/>
            <a:ext cx="39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Why Anaconda?</a:t>
            </a:r>
            <a:endParaRPr sz="2400"/>
          </a:p>
        </p:txBody>
      </p:sp>
      <p:sp>
        <p:nvSpPr>
          <p:cNvPr id="224" name="Google Shape;224;p28"/>
          <p:cNvSpPr txBox="1"/>
          <p:nvPr/>
        </p:nvSpPr>
        <p:spPr>
          <a:xfrm>
            <a:off x="180150" y="727450"/>
            <a:ext cx="8783700" cy="53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Anaconda is an open-source distribution that simplifies package management and deployment. Package versions are managed by the package management system 'Conda'.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strongly recommend using Anaconda to install Python as well as the packages, since it comes preloaded with most of the packages you’ll need.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29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315675" y="110575"/>
            <a:ext cx="39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Installing Anaconda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126975" y="881400"/>
            <a:ext cx="8874300" cy="3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Anaconda can be downloaded from anaconda.org and can be installed like any other normal software.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There is no need to download Python separately; the Anaconda installer will do this for you. Make sure you select Python 3.x while downloading Anaconda.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Please download the installation guide from your learn platform. </a:t>
            </a:r>
            <a:r>
              <a:rPr lang="en-US" sz="1800">
                <a:solidFill>
                  <a:schemeClr val="dk1"/>
                </a:solidFill>
              </a:rPr>
              <a:t>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Getting Started - Installation</a:t>
            </a:r>
            <a:endParaRPr sz="1800" b="1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30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40287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Jupyter Notebook</a:t>
            </a:r>
            <a:endParaRPr sz="2400"/>
          </a:p>
        </p:txBody>
      </p:sp>
      <p:sp>
        <p:nvSpPr>
          <p:cNvPr id="240" name="Google Shape;240;p30"/>
          <p:cNvSpPr txBox="1"/>
          <p:nvPr/>
        </p:nvSpPr>
        <p:spPr>
          <a:xfrm>
            <a:off x="389700" y="1128075"/>
            <a:ext cx="8353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You’ll use the Jupyter IPython Notebook as the main environment for writing Python code throughout this program.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main advantage of using Jupyter Notebook is that you can write both code and normal text (using the Markdown format in Jupyter) in the notebooks.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These notebooks are easy to read and share and can even be used to present your work to others.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Here’s a brief overview</a:t>
            </a:r>
            <a:r>
              <a:rPr lang="en-US" sz="1800">
                <a:solidFill>
                  <a:schemeClr val="dk1"/>
                </a:solidFill>
              </a:rPr>
              <a:t> of Jupyter Notebook.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Note: Please refer to the previous guide for the same.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31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030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How to use Jupyter Notebook</a:t>
            </a:r>
            <a:endParaRPr sz="2400"/>
          </a:p>
        </p:txBody>
      </p:sp>
      <p:sp>
        <p:nvSpPr>
          <p:cNvPr id="248" name="Google Shape;248;p31"/>
          <p:cNvSpPr txBox="1"/>
          <p:nvPr/>
        </p:nvSpPr>
        <p:spPr>
          <a:xfrm>
            <a:off x="142950" y="1307000"/>
            <a:ext cx="8858100" cy="2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guide to the shortcuts used in Jupyter notebook are present on the platform for reference.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Jupyter Notebook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740475" y="1054775"/>
            <a:ext cx="82428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Please attempt MCQs based on Jupyter notebook shortcuts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Jupyter Notebook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33"/>
          <p:cNvSpPr txBox="1"/>
          <p:nvPr/>
        </p:nvSpPr>
        <p:spPr>
          <a:xfrm>
            <a:off x="539300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Why we will be using Anaconda.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Anaconda Installed on the systems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What is Jupyter Notebook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The steps to use the Jupyter Notebook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34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34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35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35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35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3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Basic Operations and Data Structures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 txBox="1"/>
          <p:nvPr/>
        </p:nvSpPr>
        <p:spPr>
          <a:xfrm>
            <a:off x="1208549" y="1387405"/>
            <a:ext cx="2640330" cy="57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564625" y="221000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65" name="Google Shape;65;p9"/>
          <p:cNvGraphicFramePr/>
          <p:nvPr/>
        </p:nvGraphicFramePr>
        <p:xfrm>
          <a:off x="596563" y="1095275"/>
          <a:ext cx="7950875" cy="384057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5 - 11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Why Python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12 - 13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Rockwel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What is Python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Rockwel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Different IDEs and Code Editors for Python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Why Anaconda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36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564625" y="221000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286" name="Google Shape;286;p36"/>
          <p:cNvGraphicFramePr/>
          <p:nvPr/>
        </p:nvGraphicFramePr>
        <p:xfrm>
          <a:off x="564625" y="1167725"/>
          <a:ext cx="7950875" cy="356625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Basic Operations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Rockwel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Numbers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37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37"/>
          <p:cNvSpPr txBox="1"/>
          <p:nvPr/>
        </p:nvSpPr>
        <p:spPr>
          <a:xfrm>
            <a:off x="652050" y="1599100"/>
            <a:ext cx="60225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Introduction to Basic operations and Data structures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Getting Started with </a:t>
            </a:r>
            <a:r>
              <a:rPr lang="en-US" sz="1800">
                <a:solidFill>
                  <a:srgbClr val="FFFFFF"/>
                </a:solidFill>
              </a:rPr>
              <a:t>Basic Operations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Getting Started with Numbers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38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Basic Operations and Data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904750" y="941925"/>
            <a:ext cx="8626500" cy="3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Operations: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Printing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Arithmetic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Logical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Object Types: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Numbers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Strings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Data Structures: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Lists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Dictionaries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Tuples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Sets 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39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Basic Operations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188025" y="899750"/>
            <a:ext cx="8626500" cy="3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 Operations:</a:t>
            </a:r>
            <a:endParaRPr sz="1800" b="1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Printing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Arithmetic (BEDMAS rule)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Logical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 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----&gt; </a:t>
            </a:r>
            <a:r>
              <a:rPr lang="en-US" sz="1800" b="1">
                <a:solidFill>
                  <a:schemeClr val="dk1"/>
                </a:solidFill>
              </a:rPr>
              <a:t>Basic Operations 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xfrm>
            <a:off x="740475" y="1054775"/>
            <a:ext cx="82428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Please attempt MCQs based on Arithmetic Operators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Basic Operations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41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Object Types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136150" y="776225"/>
            <a:ext cx="90078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Numbers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Python supports integers, floating point numbers and complex numbers.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Please refer to the Jupyter IPython Notebook downloaded before for Basic Operations.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79250"/>
            <a:ext cx="9144000" cy="1864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 txBox="1"/>
          <p:nvPr/>
        </p:nvSpPr>
        <p:spPr>
          <a:xfrm>
            <a:off x="-108450" y="2971350"/>
            <a:ext cx="28977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 ID: 1051829627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740475" y="928275"/>
            <a:ext cx="80436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Strings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Basic Operations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43"/>
          <p:cNvSpPr txBox="1"/>
          <p:nvPr/>
        </p:nvSpPr>
        <p:spPr>
          <a:xfrm>
            <a:off x="611725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Introduction to basics of Python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Operations in Python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Number and String data structure of Python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Basic Operations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44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44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45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45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45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4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Basic Operations and Data Structures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54" name="Google Shape;354;p45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7611909" y="303609"/>
            <a:ext cx="909773" cy="242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10"/>
          <p:cNvSpPr/>
          <p:nvPr/>
        </p:nvSpPr>
        <p:spPr>
          <a:xfrm>
            <a:off x="726428" y="715145"/>
            <a:ext cx="2252242" cy="3064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0"/>
          <p:cNvSpPr txBox="1"/>
          <p:nvPr/>
        </p:nvSpPr>
        <p:spPr>
          <a:xfrm>
            <a:off x="577475" y="1289250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What is Python?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Why Python?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Different IDEs for Python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What and Why Anaconda?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46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564625" y="221000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362" name="Google Shape;362;p46"/>
          <p:cNvGraphicFramePr/>
          <p:nvPr/>
        </p:nvGraphicFramePr>
        <p:xfrm>
          <a:off x="564625" y="1167725"/>
          <a:ext cx="7950875" cy="283471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Spot test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Rockwel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Strings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47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47"/>
          <p:cNvSpPr txBox="1"/>
          <p:nvPr/>
        </p:nvSpPr>
        <p:spPr>
          <a:xfrm>
            <a:off x="652050" y="1599100"/>
            <a:ext cx="64119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Basic Operations and Numbers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Getting Started with Strings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48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Spot Test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258750" y="941925"/>
            <a:ext cx="8626500" cy="3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to revise previous class.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----&gt; </a:t>
            </a:r>
            <a:r>
              <a:rPr lang="en-US" sz="1800" b="1">
                <a:solidFill>
                  <a:schemeClr val="dk1"/>
                </a:solidFill>
              </a:rPr>
              <a:t>Basic Operations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49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Data Structures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85" name="Google Shape;385;p49"/>
          <p:cNvSpPr txBox="1"/>
          <p:nvPr/>
        </p:nvSpPr>
        <p:spPr>
          <a:xfrm>
            <a:off x="218400" y="79495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Strings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 string is a sequence of characters.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Please refer to the Jupyter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Strings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300" y="794950"/>
            <a:ext cx="3849476" cy="242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 txBox="1"/>
          <p:nvPr/>
        </p:nvSpPr>
        <p:spPr>
          <a:xfrm>
            <a:off x="4817700" y="3220100"/>
            <a:ext cx="34230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 ID: 1539900608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Please attempt MCQs and coding questions based on Strings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Strings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51"/>
          <p:cNvSpPr txBox="1"/>
          <p:nvPr/>
        </p:nvSpPr>
        <p:spPr>
          <a:xfrm>
            <a:off x="539300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Basic Operations and Numbers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Strings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9" name="Google Shape;399;p51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52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P.S. - Don’t forget the home assignment for today.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Strings</a:t>
            </a: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Happy learning!</a:t>
            </a: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" name="Google Shape;406;p52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52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53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4" name="Google Shape;414;p53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53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53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5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Basic Operations and Data Structures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417" name="Google Shape;417;p53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54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424" name="Google Shape;424;p54"/>
          <p:cNvSpPr txBox="1"/>
          <p:nvPr/>
        </p:nvSpPr>
        <p:spPr>
          <a:xfrm>
            <a:off x="564625" y="221000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425" name="Google Shape;425;p54"/>
          <p:cNvGraphicFramePr/>
          <p:nvPr/>
        </p:nvGraphicFramePr>
        <p:xfrm>
          <a:off x="564625" y="11677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49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Spot test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Rockwel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Strings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55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55"/>
          <p:cNvSpPr txBox="1"/>
          <p:nvPr/>
        </p:nvSpPr>
        <p:spPr>
          <a:xfrm>
            <a:off x="652050" y="1599100"/>
            <a:ext cx="64119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Strings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More operations on Strings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/>
        </p:nvSpPr>
        <p:spPr>
          <a:xfrm>
            <a:off x="793225" y="297425"/>
            <a:ext cx="41148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CHATBOT</a:t>
            </a:r>
            <a:endParaRPr sz="60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225"/>
            <a:ext cx="4543928" cy="37108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238925" y="1280225"/>
            <a:ext cx="21081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ShutterStockID-1141230461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127" y="2082800"/>
            <a:ext cx="4142873" cy="29082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/>
        </p:nvSpPr>
        <p:spPr>
          <a:xfrm>
            <a:off x="5001125" y="1488850"/>
            <a:ext cx="21081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ShutterStockID-1399145948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56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56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Spot Test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0" name="Google Shape;440;p56"/>
          <p:cNvSpPr txBox="1"/>
          <p:nvPr/>
        </p:nvSpPr>
        <p:spPr>
          <a:xfrm>
            <a:off x="258750" y="1018125"/>
            <a:ext cx="8626500" cy="3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Strings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57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57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Data Structures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8" name="Google Shape;448;p57"/>
          <p:cNvSpPr txBox="1"/>
          <p:nvPr/>
        </p:nvSpPr>
        <p:spPr>
          <a:xfrm>
            <a:off x="389700" y="79492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Strings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Note:</a:t>
            </a:r>
            <a:r>
              <a:rPr lang="en-US" sz="1800">
                <a:solidFill>
                  <a:schemeClr val="dk1"/>
                </a:solidFill>
              </a:rPr>
              <a:t> Please refer to the Jupyter IPython Notebook downloaded in the previous class.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449" name="Google Shape;44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654" y="794929"/>
            <a:ext cx="3507850" cy="2334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Strings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Strings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59"/>
          <p:cNvSpPr txBox="1"/>
          <p:nvPr/>
        </p:nvSpPr>
        <p:spPr>
          <a:xfrm>
            <a:off x="604350" y="1664050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Strings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More operations on Strings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1" name="Google Shape;461;p59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60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Strings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60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60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61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6" name="Google Shape;476;p61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61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61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6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Basic Operations and Data Structures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479" name="Google Shape;479;p61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62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486" name="Google Shape;486;p62"/>
          <p:cNvSpPr txBox="1"/>
          <p:nvPr/>
        </p:nvSpPr>
        <p:spPr>
          <a:xfrm>
            <a:off x="596550" y="361525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487" name="Google Shape;487;p62"/>
          <p:cNvGraphicFramePr/>
          <p:nvPr/>
        </p:nvGraphicFramePr>
        <p:xfrm>
          <a:off x="596550" y="14454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Spot Test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58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Lists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59-60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63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63"/>
          <p:cNvSpPr txBox="1"/>
          <p:nvPr/>
        </p:nvSpPr>
        <p:spPr>
          <a:xfrm>
            <a:off x="652050" y="1599100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Strings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Lists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4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64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64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Spot Test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218400" y="8888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Numbers - You learned about the types of numbers Python supports ( integers, floating point numbers and complex numbers) ; the Binary, Octal, and Hexadecimal representations ; how to do type conversion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Strings - You learned about various functions such as strip function, lower, upper, find, replace and you also learned the concepts of slicing and indexing.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Strings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75" y="297275"/>
            <a:ext cx="5370375" cy="3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5"/>
          <p:cNvSpPr txBox="1"/>
          <p:nvPr/>
        </p:nvSpPr>
        <p:spPr>
          <a:xfrm>
            <a:off x="507325" y="4463275"/>
            <a:ext cx="2626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ShutterStosck ID: 384639760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65"/>
          <p:cNvSpPr txBox="1"/>
          <p:nvPr/>
        </p:nvSpPr>
        <p:spPr>
          <a:xfrm>
            <a:off x="5940600" y="789200"/>
            <a:ext cx="2825400" cy="29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What does this image indirectly instructs you to do?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6013075" y="2935175"/>
            <a:ext cx="28254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When you see the image you think of making a list.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/>
        </p:nvSpPr>
        <p:spPr>
          <a:xfrm>
            <a:off x="252975" y="0"/>
            <a:ext cx="79818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Recommendation System</a:t>
            </a:r>
            <a:endParaRPr sz="48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0" y="1714500"/>
            <a:ext cx="5745900" cy="32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325" y="1405325"/>
            <a:ext cx="3379675" cy="35133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/>
        </p:nvSpPr>
        <p:spPr>
          <a:xfrm>
            <a:off x="379450" y="1292900"/>
            <a:ext cx="3105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ShutterStockID -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1488081986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66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66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Data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18" name="Google Shape;518;p66"/>
          <p:cNvSpPr txBox="1"/>
          <p:nvPr/>
        </p:nvSpPr>
        <p:spPr>
          <a:xfrm>
            <a:off x="126775" y="823025"/>
            <a:ext cx="90969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Lists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Lists are the most commonly used data structure.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Think of it as a sequence of data that is enclosed in square brackets and data are separated by a comma.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Each of these data can be accessed by calling it's index value.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Lists are declared by just equating a variable to '[ ]' or list.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can use lists to hold an ordered sequence of values.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-----&gt;</a:t>
            </a:r>
            <a:r>
              <a:rPr lang="en-US" sz="1800" b="1">
                <a:solidFill>
                  <a:schemeClr val="dk1"/>
                </a:solidFill>
              </a:rPr>
              <a:t> Lists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7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Lists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68"/>
          <p:cNvSpPr txBox="1"/>
          <p:nvPr/>
        </p:nvSpPr>
        <p:spPr>
          <a:xfrm>
            <a:off x="525250" y="1788650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Revisiting the concept of strings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Lists data structure and various concepts and operations of the Lists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802675" y="9728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9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69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Lists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69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69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70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5" name="Google Shape;545;p70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70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70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7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Basic Operations and Data Structures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548" name="Google Shape;548;p70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1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71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555" name="Google Shape;555;p71"/>
          <p:cNvSpPr txBox="1"/>
          <p:nvPr/>
        </p:nvSpPr>
        <p:spPr>
          <a:xfrm>
            <a:off x="596550" y="361525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556" name="Google Shape;556;p71"/>
          <p:cNvGraphicFramePr/>
          <p:nvPr/>
        </p:nvGraphicFramePr>
        <p:xfrm>
          <a:off x="596550" y="14454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Spot Test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Lists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68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69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70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72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72"/>
          <p:cNvSpPr txBox="1"/>
          <p:nvPr/>
        </p:nvSpPr>
        <p:spPr>
          <a:xfrm>
            <a:off x="652050" y="1599100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Lists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More operations on Lists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" name="Google Shape;569;p73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" name="Google Shape;570;p73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Spot Test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218400" y="8888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to revise previous class.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-----&gt;</a:t>
            </a:r>
            <a:r>
              <a:rPr lang="en-US" sz="1800" b="1">
                <a:solidFill>
                  <a:schemeClr val="dk1"/>
                </a:solidFill>
              </a:rPr>
              <a:t> Lists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74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74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Data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9" name="Google Shape;579;p74"/>
          <p:cNvSpPr txBox="1"/>
          <p:nvPr/>
        </p:nvSpPr>
        <p:spPr>
          <a:xfrm>
            <a:off x="218400" y="80490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Lists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Note:</a:t>
            </a:r>
            <a:r>
              <a:rPr lang="en-US" sz="1800">
                <a:solidFill>
                  <a:schemeClr val="dk1"/>
                </a:solidFill>
              </a:rPr>
              <a:t> Please refer to the Jupyter IPython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Notebook downloaded in the previous class.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580" name="Google Shape;5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550" y="804900"/>
            <a:ext cx="3196324" cy="369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4"/>
          <p:cNvSpPr txBox="1"/>
          <p:nvPr/>
        </p:nvSpPr>
        <p:spPr>
          <a:xfrm>
            <a:off x="5614600" y="4691900"/>
            <a:ext cx="27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 ID: 431923516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5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Lists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8138"/>
            <a:ext cx="453628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956" y="716275"/>
            <a:ext cx="4150519" cy="44272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449700" y="70275"/>
            <a:ext cx="31902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ShutterStockID-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512032066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4806225" y="267000"/>
            <a:ext cx="26562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ShutterStockID-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139888051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76"/>
          <p:cNvSpPr txBox="1"/>
          <p:nvPr/>
        </p:nvSpPr>
        <p:spPr>
          <a:xfrm>
            <a:off x="525250" y="1788650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Revisiting the concept of Lists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More operations on Lists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93" name="Google Shape;593;p76"/>
          <p:cNvSpPr txBox="1"/>
          <p:nvPr/>
        </p:nvSpPr>
        <p:spPr>
          <a:xfrm>
            <a:off x="802675" y="9728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7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77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Lists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77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" name="Google Shape;601;p77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78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8" name="Google Shape;608;p78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9" name="Google Shape;609;p78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78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8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Basic Operations and Data Structures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611" name="Google Shape;611;p78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79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618" name="Google Shape;618;p79"/>
          <p:cNvSpPr txBox="1"/>
          <p:nvPr/>
        </p:nvSpPr>
        <p:spPr>
          <a:xfrm>
            <a:off x="564625" y="221000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619" name="Google Shape;619;p79"/>
          <p:cNvGraphicFramePr/>
          <p:nvPr/>
        </p:nvGraphicFramePr>
        <p:xfrm>
          <a:off x="564625" y="11677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74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Revision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75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Tuples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76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77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78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0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80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Google Shape;626;p80"/>
          <p:cNvSpPr txBox="1"/>
          <p:nvPr/>
        </p:nvSpPr>
        <p:spPr>
          <a:xfrm>
            <a:off x="652050" y="1599100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Numbers and Strings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Tuples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81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81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Revision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34" name="Google Shape;634;p81"/>
          <p:cNvSpPr txBox="1"/>
          <p:nvPr/>
        </p:nvSpPr>
        <p:spPr>
          <a:xfrm>
            <a:off x="218400" y="75895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Lists- </a:t>
            </a:r>
            <a:r>
              <a:rPr lang="en-US" sz="1800">
                <a:solidFill>
                  <a:schemeClr val="dk1"/>
                </a:solidFill>
              </a:rPr>
              <a:t>In previous classes, you learned about a data structure called Lists which stores a series of items in a particular order. You also went through the various concepts such as declaring, slicings the lists and various functions such as append, remove, split.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on Lists.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-----&gt;</a:t>
            </a:r>
            <a:r>
              <a:rPr lang="en-US" sz="1800" b="1">
                <a:solidFill>
                  <a:schemeClr val="dk1"/>
                </a:solidFill>
              </a:rPr>
              <a:t> Lists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2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0" name="Google Shape;640;p82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1" name="Google Shape;641;p82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Data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42" name="Google Shape;642;p82"/>
          <p:cNvSpPr txBox="1"/>
          <p:nvPr/>
        </p:nvSpPr>
        <p:spPr>
          <a:xfrm>
            <a:off x="181325" y="823025"/>
            <a:ext cx="89157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Tuples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Tuples are another way to combine different values.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combined values can be of different types.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Like lists, they have a well-defined ordering and can be indexed.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To create a tuple in Python, use round brackets instead of square brackets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</a:t>
            </a:r>
            <a:r>
              <a:rPr lang="en-US" sz="1800" b="1">
                <a:solidFill>
                  <a:srgbClr val="FF0000"/>
                </a:solidFill>
              </a:rPr>
              <a:t> ----&gt;</a:t>
            </a:r>
            <a:r>
              <a:rPr lang="en-US" sz="1800" b="1">
                <a:solidFill>
                  <a:schemeClr val="dk1"/>
                </a:solidFill>
              </a:rPr>
              <a:t> Tuples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3"/>
          <p:cNvSpPr txBox="1">
            <a:spLocks noGrp="1"/>
          </p:cNvSpPr>
          <p:nvPr>
            <p:ph type="title"/>
          </p:nvPr>
        </p:nvSpPr>
        <p:spPr>
          <a:xfrm>
            <a:off x="740475" y="928275"/>
            <a:ext cx="80616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Tuples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84"/>
          <p:cNvSpPr txBox="1"/>
          <p:nvPr/>
        </p:nvSpPr>
        <p:spPr>
          <a:xfrm>
            <a:off x="720425" y="1722400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Revisiting the concept of Lists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Tuples data structure and various concepts and operations of the Tuple.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54" name="Google Shape;654;p84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5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0" name="Google Shape;660;p85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Tuples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85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85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25" y="304800"/>
            <a:ext cx="5924936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6633150" y="1939350"/>
            <a:ext cx="2510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ShutterStockID -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1508632973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6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86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9" name="Google Shape;669;p86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86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86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9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Basic Operations and Data Structures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672" name="Google Shape;672;p86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87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679" name="Google Shape;679;p87"/>
          <p:cNvSpPr txBox="1"/>
          <p:nvPr/>
        </p:nvSpPr>
        <p:spPr>
          <a:xfrm>
            <a:off x="564625" y="221000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680" name="Google Shape;680;p87"/>
          <p:cNvGraphicFramePr/>
          <p:nvPr/>
        </p:nvGraphicFramePr>
        <p:xfrm>
          <a:off x="564625" y="11677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Revision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Dictionaries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84-86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88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88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88"/>
          <p:cNvSpPr txBox="1"/>
          <p:nvPr/>
        </p:nvSpPr>
        <p:spPr>
          <a:xfrm>
            <a:off x="652050" y="1599100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Tuples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Dictionaries 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89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89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Revision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95" name="Google Shape;695;p89"/>
          <p:cNvSpPr txBox="1"/>
          <p:nvPr/>
        </p:nvSpPr>
        <p:spPr>
          <a:xfrm>
            <a:off x="218400" y="104790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Tuples </a:t>
            </a:r>
            <a:r>
              <a:rPr lang="en-US" sz="1800">
                <a:solidFill>
                  <a:schemeClr val="dk1"/>
                </a:solidFill>
              </a:rPr>
              <a:t>- In the previous class, you learned about a data structure called Tuples which is similar to lists, but the items in a tuple can't be modified (immutable). You also went through the various concepts such as declaring, slicings the tuples and various functions such as len, max, min etc.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on Tuples.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</a:t>
            </a:r>
            <a:r>
              <a:rPr lang="en-US" sz="1800" b="1">
                <a:solidFill>
                  <a:srgbClr val="FF0000"/>
                </a:solidFill>
              </a:rPr>
              <a:t> ----&gt;</a:t>
            </a:r>
            <a:r>
              <a:rPr lang="en-US" sz="1800" b="1">
                <a:solidFill>
                  <a:schemeClr val="dk1"/>
                </a:solidFill>
              </a:rPr>
              <a:t> Tuples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0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90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90"/>
          <p:cNvSpPr txBox="1">
            <a:spLocks noGrp="1"/>
          </p:cNvSpPr>
          <p:nvPr>
            <p:ph type="title"/>
          </p:nvPr>
        </p:nvSpPr>
        <p:spPr>
          <a:xfrm>
            <a:off x="265050" y="1230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Dictionaries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03" name="Google Shape;703;p90"/>
          <p:cNvSpPr txBox="1"/>
          <p:nvPr/>
        </p:nvSpPr>
        <p:spPr>
          <a:xfrm>
            <a:off x="162175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first thing that comes to mind when you hear about dictionaries is the Oxford dictionary, where you can look up meanings of words.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20124D"/>
                </a:solidFill>
              </a:rPr>
              <a:t>So, you can imagine how dictionaries work. </a:t>
            </a:r>
            <a:endParaRPr sz="1800" b="1">
              <a:solidFill>
                <a:srgbClr val="2012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704" name="Google Shape;70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550" y="729175"/>
            <a:ext cx="3871151" cy="3166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90"/>
          <p:cNvSpPr txBox="1"/>
          <p:nvPr/>
        </p:nvSpPr>
        <p:spPr>
          <a:xfrm>
            <a:off x="434875" y="1649275"/>
            <a:ext cx="1793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 ID: 1320596192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1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91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2" name="Google Shape;712;p91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Data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13" name="Google Shape;713;p91"/>
          <p:cNvSpPr txBox="1"/>
          <p:nvPr/>
        </p:nvSpPr>
        <p:spPr>
          <a:xfrm>
            <a:off x="162175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 dictionary is a collection of words along with their meanings or simpler explanations.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At a broader level, you could call a dictionary a mapping of words with their synonyms or meanings.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In Python, each item in a dictionary is a key-value pair.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Dictionaries are more used like a database because here you can index a particular sequence with your user defined string.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To define a dictionary, equate a variable to { } or dict()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2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9" name="Google Shape;719;p92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0" name="Google Shape;720;p92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Data Structures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21" name="Google Shape;721;p92"/>
          <p:cNvSpPr txBox="1"/>
          <p:nvPr/>
        </p:nvSpPr>
        <p:spPr>
          <a:xfrm>
            <a:off x="162175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learn about dictionariories in python and its functionalities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 Introduction to Python-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-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Dictionaries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-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Dictionaries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2" name="Google Shape;732;p94"/>
          <p:cNvSpPr txBox="1"/>
          <p:nvPr/>
        </p:nvSpPr>
        <p:spPr>
          <a:xfrm>
            <a:off x="539300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Revisiting the concept of Tuple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Dictionaries data structure and various concepts and operations of the Dictionary.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33" name="Google Shape;733;p94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5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95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-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Dictionaries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95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95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681675" y="285050"/>
            <a:ext cx="66555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Agriculture</a:t>
            </a:r>
            <a:endParaRPr sz="48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50" y="1177550"/>
            <a:ext cx="5811349" cy="36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6731525" y="2248525"/>
            <a:ext cx="2332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ShutterStockID -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1498261928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6"/>
          <p:cNvSpPr/>
          <p:nvPr/>
        </p:nvSpPr>
        <p:spPr>
          <a:xfrm>
            <a:off x="628648" y="546098"/>
            <a:ext cx="3259800" cy="403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96"/>
          <p:cNvSpPr txBox="1"/>
          <p:nvPr/>
        </p:nvSpPr>
        <p:spPr>
          <a:xfrm>
            <a:off x="1057272" y="1288764"/>
            <a:ext cx="1700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EditEdit MasterMaster  texttext stylesstyles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8" name="Google Shape;748;p96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9" name="Google Shape;749;p96"/>
          <p:cNvSpPr/>
          <p:nvPr/>
        </p:nvSpPr>
        <p:spPr>
          <a:xfrm>
            <a:off x="635171" y="0"/>
            <a:ext cx="3259800" cy="404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96"/>
          <p:cNvSpPr txBox="1"/>
          <p:nvPr/>
        </p:nvSpPr>
        <p:spPr>
          <a:xfrm>
            <a:off x="781050" y="427275"/>
            <a:ext cx="3259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Module Name - Introduction to Python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Class - </a:t>
            </a:r>
            <a:r>
              <a:rPr lang="en-US" sz="1800">
                <a:solidFill>
                  <a:srgbClr val="FFFFFF"/>
                </a:solidFill>
              </a:rPr>
              <a:t>Day 10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Topic: Basic Operations and Data Structures</a:t>
            </a:r>
            <a:endParaRPr sz="1800" b="1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</a:endParaRPr>
          </a:p>
        </p:txBody>
      </p:sp>
      <p:sp>
        <p:nvSpPr>
          <p:cNvPr id="751" name="Google Shape;751;p96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97"/>
          <p:cNvSpPr txBox="1"/>
          <p:nvPr/>
        </p:nvSpPr>
        <p:spPr>
          <a:xfrm>
            <a:off x="1208549" y="1387405"/>
            <a:ext cx="2640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758" name="Google Shape;758;p97"/>
          <p:cNvSpPr txBox="1"/>
          <p:nvPr/>
        </p:nvSpPr>
        <p:spPr>
          <a:xfrm>
            <a:off x="596575" y="361525"/>
            <a:ext cx="61098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Time Allocation Summary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759" name="Google Shape;759;p97"/>
          <p:cNvGraphicFramePr/>
          <p:nvPr/>
        </p:nvGraphicFramePr>
        <p:xfrm>
          <a:off x="596563" y="14628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{6589E08D-B033-4EAC-A87C-39ADE5604DA8}</a:tableStyleId>
              </a:tblPr>
              <a:tblGrid>
                <a:gridCol w="28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Element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Slides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time allowed (min)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92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Revision + Spot Test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93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Sets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94-96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Let’s attempt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97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Key takeaways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98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Total Time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98"/>
          <p:cNvSpPr/>
          <p:nvPr/>
        </p:nvSpPr>
        <p:spPr>
          <a:xfrm>
            <a:off x="912328" y="950620"/>
            <a:ext cx="2252100" cy="30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6" name="Google Shape;766;p98"/>
          <p:cNvSpPr txBox="1"/>
          <p:nvPr/>
        </p:nvSpPr>
        <p:spPr>
          <a:xfrm>
            <a:off x="652050" y="1599100"/>
            <a:ext cx="48213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Revision of Tuples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Dictionaries 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Let’s attempt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9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2" name="Google Shape;772;p99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99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Revision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74" name="Google Shape;774;p99"/>
          <p:cNvSpPr txBox="1"/>
          <p:nvPr/>
        </p:nvSpPr>
        <p:spPr>
          <a:xfrm>
            <a:off x="218400" y="83952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Dictionaries - In the previous you learned about a data structure called Dictionaries which stores connections between pieces of information. Each item in a dictionary is a key-value pair. You also went through the various concepts such as declaring, slicings the lists and various functions such as update, pop, get.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attempt a question on Dictionaries.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Home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-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Dictionaries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0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0" name="Google Shape;780;p100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100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Sets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82" name="Google Shape;782;p100"/>
          <p:cNvSpPr txBox="1"/>
          <p:nvPr/>
        </p:nvSpPr>
        <p:spPr>
          <a:xfrm>
            <a:off x="218400" y="729175"/>
            <a:ext cx="89256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last type of data structure we will look at is 'sets'.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Sets are a good way to get the unique elements out of a collection or to find common elements in various collections.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783" name="Google Shape;78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100" y="1467550"/>
            <a:ext cx="3592375" cy="261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1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101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0" name="Google Shape;790;p101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Sets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91" name="Google Shape;791;p101"/>
          <p:cNvSpPr txBox="1"/>
          <p:nvPr/>
        </p:nvSpPr>
        <p:spPr>
          <a:xfrm>
            <a:off x="290850" y="1047900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Using sets is quick and can help solve tasks requiring deduplication.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 set is a collection which is unordered and unindexed.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Sets are mainly used to eliminate repeated numbers in a sequence/list.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It is also used to perform some standard set operations.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Sets are declared as set() which will initialize a empty set.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2"/>
          <p:cNvSpPr/>
          <p:nvPr/>
        </p:nvSpPr>
        <p:spPr>
          <a:xfrm>
            <a:off x="0" y="0"/>
            <a:ext cx="9144000" cy="636905"/>
          </a:xfrm>
          <a:custGeom>
            <a:avLst/>
            <a:gdLst/>
            <a:ahLst/>
            <a:cxnLst/>
            <a:rect l="l" t="t" r="r" b="b"/>
            <a:pathLst>
              <a:path w="9144000" h="636905" extrusionOk="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102"/>
          <p:cNvSpPr/>
          <p:nvPr/>
        </p:nvSpPr>
        <p:spPr>
          <a:xfrm>
            <a:off x="7929284" y="210064"/>
            <a:ext cx="813600" cy="21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102"/>
          <p:cNvSpPr txBox="1">
            <a:spLocks noGrp="1"/>
          </p:cNvSpPr>
          <p:nvPr>
            <p:ph type="title"/>
          </p:nvPr>
        </p:nvSpPr>
        <p:spPr>
          <a:xfrm>
            <a:off x="389700" y="92375"/>
            <a:ext cx="6327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Sets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99" name="Google Shape;799;p102"/>
          <p:cNvSpPr txBox="1"/>
          <p:nvPr/>
        </p:nvSpPr>
        <p:spPr>
          <a:xfrm>
            <a:off x="218400" y="729175"/>
            <a:ext cx="87072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learn about programming in Python using Sets.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</a:rPr>
              <a:t>Platform Path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Note:</a:t>
            </a:r>
            <a:r>
              <a:rPr lang="en-US" sz="1800">
                <a:solidFill>
                  <a:schemeClr val="dk1"/>
                </a:solidFill>
              </a:rPr>
              <a:t> Please refer to the Jupyter IPython Notebook present on the platform. Follow the path: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</a:rPr>
              <a:t>----&gt;</a:t>
            </a:r>
            <a:r>
              <a:rPr lang="en-US" sz="1800" b="1">
                <a:solidFill>
                  <a:schemeClr val="dk1"/>
                </a:solidFill>
              </a:rPr>
              <a:t> Sets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3"/>
          <p:cNvSpPr txBox="1">
            <a:spLocks noGrp="1"/>
          </p:cNvSpPr>
          <p:nvPr>
            <p:ph type="title"/>
          </p:nvPr>
        </p:nvSpPr>
        <p:spPr>
          <a:xfrm>
            <a:off x="740485" y="928267"/>
            <a:ext cx="78879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attempt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Platform Path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Please attempt MCQs and coding questions based on Lists present on the platform. Follow the path: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Class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Sets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104"/>
          <p:cNvSpPr txBox="1"/>
          <p:nvPr/>
        </p:nvSpPr>
        <p:spPr>
          <a:xfrm>
            <a:off x="539300" y="1704325"/>
            <a:ext cx="82977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Revisiting the concept of Dictionary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Sets data structure and various concepts and operations of the Set.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11" name="Google Shape;811;p104"/>
          <p:cNvSpPr txBox="1"/>
          <p:nvPr/>
        </p:nvSpPr>
        <p:spPr>
          <a:xfrm>
            <a:off x="802675" y="916625"/>
            <a:ext cx="3000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Key Takeaways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5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105"/>
          <p:cNvSpPr txBox="1">
            <a:spLocks noGrp="1"/>
          </p:cNvSpPr>
          <p:nvPr>
            <p:ph type="title"/>
          </p:nvPr>
        </p:nvSpPr>
        <p:spPr>
          <a:xfrm>
            <a:off x="601203" y="1674600"/>
            <a:ext cx="7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P.S. - Don’t forget the home assignment for today.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Introduction to Python- Home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Introduction to Python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----&gt;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Sets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Happy learning!</a:t>
            </a:r>
            <a:endParaRPr sz="18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105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105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F4333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4874</Words>
  <Application>Microsoft Macintosh PowerPoint</Application>
  <PresentationFormat>On-screen Show (16:9)</PresentationFormat>
  <Paragraphs>1220</Paragraphs>
  <Slides>151</Slides>
  <Notes>151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8" baseType="lpstr">
      <vt:lpstr>Roboto</vt:lpstr>
      <vt:lpstr>Trebuchet MS</vt:lpstr>
      <vt:lpstr>Comic Sans MS</vt:lpstr>
      <vt:lpstr>Calibri</vt:lpstr>
      <vt:lpstr>Arial</vt:lpstr>
      <vt:lpstr>Rockwell</vt:lpstr>
      <vt:lpstr>Office Theme</vt:lpstr>
      <vt:lpstr>Python For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Python?</vt:lpstr>
      <vt:lpstr>Why Python?</vt:lpstr>
      <vt:lpstr>Python</vt:lpstr>
      <vt:lpstr>Different IDEs and Code Editors for Python</vt:lpstr>
      <vt:lpstr>Why Anaconda?</vt:lpstr>
      <vt:lpstr>PowerPoint Presentation</vt:lpstr>
      <vt:lpstr>Thank You!   Happy learning! </vt:lpstr>
      <vt:lpstr>PowerPoint Presentation</vt:lpstr>
      <vt:lpstr>PowerPoint Presentation</vt:lpstr>
      <vt:lpstr>PowerPoint Presentation</vt:lpstr>
      <vt:lpstr>Why Anaconda?</vt:lpstr>
      <vt:lpstr>Installing Anaconda</vt:lpstr>
      <vt:lpstr>Jupyter Notebook</vt:lpstr>
      <vt:lpstr>How to use Jupyter Notebook</vt:lpstr>
      <vt:lpstr>Let’s attempt   Platform Path Please attempt MCQs based on Jupyter notebook shortcuts present on the platform. Follow the path:  Introduction to Python ----&gt; Introduction to Python ----&gt; Introduction to Jupyter Notebook  </vt:lpstr>
      <vt:lpstr>PowerPoint Presentation</vt:lpstr>
      <vt:lpstr>Thank You!   Happy learning! </vt:lpstr>
      <vt:lpstr>PowerPoint Presentation</vt:lpstr>
      <vt:lpstr>PowerPoint Presentation</vt:lpstr>
      <vt:lpstr>PowerPoint Presentation</vt:lpstr>
      <vt:lpstr>Basic Operations and Data Structures</vt:lpstr>
      <vt:lpstr>Basic Operations </vt:lpstr>
      <vt:lpstr>Let’s attempt   Platform Path Please attempt MCQs based on Arithmetic Operators present on the platform. Follow the path:  Introduction to Python- Class ----&gt; Introduction to Python ----&gt; Basic Operations   </vt:lpstr>
      <vt:lpstr>Object Types</vt:lpstr>
      <vt:lpstr>Let’s attempt   Platform Path Note: Please attempt MCQs and coding questions based on Strings present on the platform. Follow the path:  Introduction to Python- Class ----&gt; Introduction to Python ----&gt; Basic Operations  </vt:lpstr>
      <vt:lpstr>PowerPoint Presentation</vt:lpstr>
      <vt:lpstr>Thank You!  P.S. - Don’t forget the home assignment for today. Introduction to Python- Home ----&gt; Introduction to Python ----&gt; Basic Operations Happy learning! </vt:lpstr>
      <vt:lpstr>PowerPoint Presentation</vt:lpstr>
      <vt:lpstr>PowerPoint Presentation</vt:lpstr>
      <vt:lpstr>PowerPoint Presentation</vt:lpstr>
      <vt:lpstr>Spot Test</vt:lpstr>
      <vt:lpstr>Data Structures </vt:lpstr>
      <vt:lpstr>Let’s attempt   Platform Path Please attempt MCQs and coding questions based on Strings present on the platform. Follow the path:  Introduction to Python- Class ----&gt; Introduction to Python ----&gt; Strings  </vt:lpstr>
      <vt:lpstr>PowerPoint Presentation</vt:lpstr>
      <vt:lpstr>Thank You!  P.S. - Don’t forget the home assignment for today. Introduction to Python- Home----&gt; Introduction to Python ----&gt; Strings Happy learning! </vt:lpstr>
      <vt:lpstr>PowerPoint Presentation</vt:lpstr>
      <vt:lpstr>PowerPoint Presentation</vt:lpstr>
      <vt:lpstr>PowerPoint Presentation</vt:lpstr>
      <vt:lpstr>Spot Test</vt:lpstr>
      <vt:lpstr>Data Structures </vt:lpstr>
      <vt:lpstr>Let’s attempt   Platform Path Note: Please attempt MCQs and coding questions based on Strings present on the platform. Follow the path:  Introduction to Python- Class ----&gt; Introduction to Python ----&gt; Strings  </vt:lpstr>
      <vt:lpstr>PowerPoint Presentation</vt:lpstr>
      <vt:lpstr>Thank You!  P.S. - Don’t forget the home assignment for today. Introduction to Python- Home----&gt; Introduction to Python ----&gt; Strings Happy learning! </vt:lpstr>
      <vt:lpstr>PowerPoint Presentation</vt:lpstr>
      <vt:lpstr>PowerPoint Presentation</vt:lpstr>
      <vt:lpstr>PowerPoint Presentation</vt:lpstr>
      <vt:lpstr>Spot Test</vt:lpstr>
      <vt:lpstr>PowerPoint Presentation</vt:lpstr>
      <vt:lpstr>Data Structures</vt:lpstr>
      <vt:lpstr>Let’s attempt   Platform Path Note: Please attempt MCQs and coding questions based on Lists present on the platform. Follow the path:  Introduction to Python- Class ----&gt; Introduction to Python -----&gt; Lists  </vt:lpstr>
      <vt:lpstr>PowerPoint Presentation</vt:lpstr>
      <vt:lpstr>Thank You!  P.S. - Don’t forget the home assignment for today. Introduction to Python- Home----&gt; Introduction to Python -----&gt; Lists Happy learning! </vt:lpstr>
      <vt:lpstr>PowerPoint Presentation</vt:lpstr>
      <vt:lpstr>PowerPoint Presentation</vt:lpstr>
      <vt:lpstr>PowerPoint Presentation</vt:lpstr>
      <vt:lpstr>Spot Test</vt:lpstr>
      <vt:lpstr>Data Structures</vt:lpstr>
      <vt:lpstr>Let’s attempt   Platform Path Note: Please attempt MCQs and coding questions based on Lists present on the platform. Follow the path:  Introduction to Python- Class ----&gt; Introduction to Python -----&gt; Lists  </vt:lpstr>
      <vt:lpstr>PowerPoint Presentation</vt:lpstr>
      <vt:lpstr>Thank You!  P.S. - Don’t forget the home assignment for today. Introduction to Python- Home----&gt; Introduction to Python -----&gt; Lists Happy learning! </vt:lpstr>
      <vt:lpstr>PowerPoint Presentation</vt:lpstr>
      <vt:lpstr>PowerPoint Presentation</vt:lpstr>
      <vt:lpstr>PowerPoint Presentation</vt:lpstr>
      <vt:lpstr>Revision</vt:lpstr>
      <vt:lpstr>Data Structures</vt:lpstr>
      <vt:lpstr>Let’s attempt   Platform Path Please attempt MCQs and coding questions based on Lists present on the platform. Follow the path:  Introduction to Python- Class ----&gt; Introduction to Python ----&gt; Tuples  </vt:lpstr>
      <vt:lpstr>PowerPoint Presentation</vt:lpstr>
      <vt:lpstr>Thank You!  P.S. - Don’t forget the home assignment for today. Introduction to Python- Home ----&gt; Introduction to Python ----&gt; Tuples Happy learning! </vt:lpstr>
      <vt:lpstr>PowerPoint Presentation</vt:lpstr>
      <vt:lpstr>PowerPoint Presentation</vt:lpstr>
      <vt:lpstr>PowerPoint Presentation</vt:lpstr>
      <vt:lpstr>Revision</vt:lpstr>
      <vt:lpstr>Dictionaries</vt:lpstr>
      <vt:lpstr>Data Structures</vt:lpstr>
      <vt:lpstr>Data Structures</vt:lpstr>
      <vt:lpstr>Let’s attempt   Platform Path Note: Please attempt MCQs and coding questions based on Lists present on the platform. Follow the path:   Introduction to Python- Class ----&gt; Introduction to Python -----&gt; Dictionaries   </vt:lpstr>
      <vt:lpstr>PowerPoint Presentation</vt:lpstr>
      <vt:lpstr>Thank You!  P.S. - Don’t forget the home assignment for today. Introduction to Python- Home----&gt; Introduction to Python -----&gt; Dictionaries Happy learning! </vt:lpstr>
      <vt:lpstr>PowerPoint Presentation</vt:lpstr>
      <vt:lpstr>PowerPoint Presentation</vt:lpstr>
      <vt:lpstr>PowerPoint Presentation</vt:lpstr>
      <vt:lpstr>Revision</vt:lpstr>
      <vt:lpstr>Sets</vt:lpstr>
      <vt:lpstr>Sets</vt:lpstr>
      <vt:lpstr>Sets</vt:lpstr>
      <vt:lpstr>Let’s attempt   Platform Path Note: Please attempt MCQs and coding questions based on Lists present on the platform. Follow the path:  Introduction to Python- Class ----&gt; Introduction to Python ----&gt; Sets  </vt:lpstr>
      <vt:lpstr>PowerPoint Presentation</vt:lpstr>
      <vt:lpstr>Thank You!  P.S. - Don’t forget the home assignment for today. Introduction to Python- Home ----&gt; Introduction to Python ----&gt; Sets Happy learning! </vt:lpstr>
      <vt:lpstr>PowerPoint Presentation</vt:lpstr>
      <vt:lpstr>PowerPoint Presentation</vt:lpstr>
      <vt:lpstr>PowerPoint Presentation</vt:lpstr>
      <vt:lpstr>Spot Test</vt:lpstr>
      <vt:lpstr>Control Structures</vt:lpstr>
      <vt:lpstr>Control Structures</vt:lpstr>
      <vt:lpstr>Control Structures</vt:lpstr>
      <vt:lpstr>Let’s attempt   Platform Path Note: Please attempt MCQs and coding questions based on Lists present on the platform. Follow the path:  Introduction to Python- Class ----&gt; Control Structure ----&gt; If-Else  </vt:lpstr>
      <vt:lpstr>PowerPoint Presentation</vt:lpstr>
      <vt:lpstr>Thank You!  P.S. - Don’t forget the home assignment for today. Introduction to Python- Home----&gt; Control Structure ----&gt; If-Else Happy learning! </vt:lpstr>
      <vt:lpstr>PowerPoint Presentation</vt:lpstr>
      <vt:lpstr>PowerPoint Presentation</vt:lpstr>
      <vt:lpstr>PowerPoint Presentation</vt:lpstr>
      <vt:lpstr>Spot Test</vt:lpstr>
      <vt:lpstr>Control Structures</vt:lpstr>
      <vt:lpstr>Control Structures</vt:lpstr>
      <vt:lpstr>Let’s attempt   Platform Path Note: Please attempt MCQs and coding questions based on Lists present on the platform. Follow the path:  Introduction to Python- Class  ----&gt; Control Structure ----&gt; Loops   </vt:lpstr>
      <vt:lpstr>PowerPoint Presentation</vt:lpstr>
      <vt:lpstr>Thank You!  P.S. - Don’t forget the home assignment for today. Introduction to Python- Home ----&gt; Control Structure ----&gt; Loops Happy learning! </vt:lpstr>
      <vt:lpstr>PowerPoint Presentation</vt:lpstr>
      <vt:lpstr>PowerPoint Presentation</vt:lpstr>
      <vt:lpstr>PowerPoint Presentation</vt:lpstr>
      <vt:lpstr>Revision</vt:lpstr>
      <vt:lpstr>Control Structures</vt:lpstr>
      <vt:lpstr>Let’s attempt   Platform Path Note: Please attempt MCQs and coding questions based on Lists present on the platform. Follow the path:  Introduction to Python- Class ----&gt; Control Structure ----&gt; Comprehension   </vt:lpstr>
      <vt:lpstr>PowerPoint Presentation</vt:lpstr>
      <vt:lpstr>Thank You!  P.S. - Don’t forget the home assignment for today. Introduction to Python- Home----&gt; Control Structure ----&gt; Comprehension Happy learning! </vt:lpstr>
      <vt:lpstr>PowerPoint Presentation</vt:lpstr>
      <vt:lpstr>PowerPoint Presentation</vt:lpstr>
      <vt:lpstr>PowerPoint Presentation</vt:lpstr>
      <vt:lpstr>Spot Test</vt:lpstr>
      <vt:lpstr>Functions</vt:lpstr>
      <vt:lpstr>Let’s attempt   Platform Path Note: Please attempt MCQs and coding questions based on Lists present on the platform. Follow the path:  Introduction to Python- Class ----&gt; Function ----&gt; Introduction to Function   </vt:lpstr>
      <vt:lpstr>PowerPoint Presentation</vt:lpstr>
      <vt:lpstr>Thank You!  P.S. - Don’t forget the home assignment for today. Introduction to Python- Home----&gt; Function ----&gt; Introduction to Function Happy learning! </vt:lpstr>
      <vt:lpstr>PowerPoint Presentation</vt:lpstr>
      <vt:lpstr>PowerPoint Presentation</vt:lpstr>
      <vt:lpstr>PowerPoint Presentation</vt:lpstr>
      <vt:lpstr>Spot Test</vt:lpstr>
      <vt:lpstr>User-Defined Function</vt:lpstr>
      <vt:lpstr>Classes  </vt:lpstr>
      <vt:lpstr>Let’s attempt   Platform Path Note: Please attempt MCQs and coding questions based on Lists present on the platform. Follow the path:   Introduction to Python-Class ----&gt; Function ----&gt; User-Defined Function     </vt:lpstr>
      <vt:lpstr>PowerPoint Presentation</vt:lpstr>
      <vt:lpstr>Thank You!  P.S. - Don’t forget the home assignment for today. Introduction to Python- Home ----&gt; Function ----&gt; User-Defined Function  Happy learning!  </vt:lpstr>
      <vt:lpstr>PowerPoint Presentation</vt:lpstr>
      <vt:lpstr>PowerPoint Presentation</vt:lpstr>
      <vt:lpstr>PowerPoint Presentation</vt:lpstr>
      <vt:lpstr>Revision</vt:lpstr>
      <vt:lpstr>PowerPoint Presentation</vt:lpstr>
      <vt:lpstr>Error</vt:lpstr>
      <vt:lpstr>PowerPoint Presentation</vt:lpstr>
      <vt:lpstr>Thank You!  P.S. - Don’t forget the home assignment for today.  Happy learning!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ML</dc:title>
  <cp:lastModifiedBy>Microsoft Office User</cp:lastModifiedBy>
  <cp:revision>5</cp:revision>
  <dcterms:modified xsi:type="dcterms:W3CDTF">2020-04-29T19:23:54Z</dcterms:modified>
</cp:coreProperties>
</file>